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309" r:id="rId7"/>
    <p:sldId id="259" r:id="rId8"/>
    <p:sldId id="289" r:id="rId9"/>
    <p:sldId id="305" r:id="rId10"/>
    <p:sldId id="290" r:id="rId11"/>
    <p:sldId id="306" r:id="rId12"/>
    <p:sldId id="291" r:id="rId13"/>
    <p:sldId id="307" r:id="rId14"/>
    <p:sldId id="292" r:id="rId15"/>
    <p:sldId id="293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ngxuan_zhou" initials="r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customXml" Target="../customXml/item3.xml"/><Relationship Id="rId22" Type="http://schemas.openxmlformats.org/officeDocument/2006/relationships/customXml" Target="../customXml/item2.xml"/><Relationship Id="rId21" Type="http://schemas.openxmlformats.org/officeDocument/2006/relationships/customXml" Target="../customXml/item1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d93143bf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d93143bf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93143bf76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93143bf76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d93143bf76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d93143bf76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93143bf76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93143bf76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93143bf76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93143bf76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93143bf76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93143bf76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93143bf76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93143bf76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82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5293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5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2504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4296" y="1200150"/>
            <a:ext cx="4032504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5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7400" indent="0">
              <a:buNone/>
              <a:defRPr sz="56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90"/>
            </a:lvl2pPr>
            <a:lvl3pPr marL="514350" indent="0">
              <a:buNone/>
              <a:defRPr sz="675"/>
            </a:lvl3pPr>
            <a:lvl4pPr marL="771525" indent="0">
              <a:buNone/>
              <a:defRPr sz="565"/>
            </a:lvl4pPr>
            <a:lvl5pPr marL="1028700" indent="0">
              <a:buNone/>
              <a:defRPr sz="565"/>
            </a:lvl5pPr>
            <a:lvl6pPr marL="1285875" indent="0">
              <a:buNone/>
              <a:defRPr sz="565"/>
            </a:lvl6pPr>
            <a:lvl7pPr marL="1543050" indent="0">
              <a:buNone/>
              <a:defRPr sz="565"/>
            </a:lvl7pPr>
            <a:lvl8pPr marL="1800225" indent="0">
              <a:buNone/>
              <a:defRPr sz="565"/>
            </a:lvl8pPr>
            <a:lvl9pPr marL="2057400" indent="0">
              <a:buNone/>
              <a:defRPr sz="56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4" Type="http://schemas.openxmlformats.org/officeDocument/2006/relationships/theme" Target="../theme/theme1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1025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>
            <a:spLocks noGrp="1"/>
          </p:cNvSpPr>
          <p:nvPr>
            <p:ph type="dt" sz="half" idx="2"/>
          </p:nvPr>
        </p:nvSpPr>
        <p:spPr>
          <a:xfrm>
            <a:off x="457200" y="4683919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050"/>
            </a:lvl1pPr>
          </a:lstStyle>
          <a:p>
            <a:pPr lvl="0"/>
            <a:endParaRPr lang="en-US"/>
          </a:p>
        </p:txBody>
      </p:sp>
      <p:sp>
        <p:nvSpPr>
          <p:cNvPr id="1029" name="Footer Placeholder 1028"/>
          <p:cNvSpPr>
            <a:spLocks noGrp="1"/>
          </p:cNvSpPr>
          <p:nvPr>
            <p:ph type="ftr" sz="quarter" idx="3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050"/>
            </a:lvl1pPr>
          </a:lstStyle>
          <a:p>
            <a:pPr lvl="0"/>
            <a:endParaRPr lang="en-US"/>
          </a:p>
        </p:txBody>
      </p:sp>
      <p:sp>
        <p:nvSpPr>
          <p:cNvPr id="1030" name="Slide Number Placeholder 1029"/>
          <p:cNvSpPr>
            <a:spLocks noGrp="1"/>
          </p:cNvSpPr>
          <p:nvPr>
            <p:ph type="sldNum" sz="quarter" idx="4"/>
          </p:nvPr>
        </p:nvSpPr>
        <p:spPr>
          <a:xfrm>
            <a:off x="6553200" y="4683919"/>
            <a:ext cx="2133600" cy="35718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05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sldNum="0" hdr="0" ftr="0" dt="0"/>
  <p:txStyles>
    <p:titleStyle>
      <a:lvl1pPr marL="0" lvl="0" indent="0" algn="ctr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3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57175" lvl="0" indent="-25717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57530" lvl="1" indent="-213995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21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lvl="2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200150" lvl="3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–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543050" lvl="4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5950" lvl="5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8850" lvl="6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1750" lvl="7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4650" lvl="8" indent="-171450" algn="l" defTabSz="685800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2pPr>
      <a:lvl3pPr marL="685800" lvl="2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3pPr>
      <a:lvl4pPr marL="1028700" lvl="3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4pPr>
      <a:lvl5pPr marL="1371600" lvl="4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5pPr>
      <a:lvl6pPr marL="1714500" lvl="5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6pPr>
      <a:lvl7pPr marL="2057400" lvl="6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7pPr>
      <a:lvl8pPr marL="2400300" lvl="7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8pPr>
      <a:lvl9pPr marL="2743200" lvl="8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90204" pitchFamily="34" charset="0"/>
        <a:buNone/>
        <a:defRPr b="0" i="0" u="none" kern="1200" baseline="0">
          <a:solidFill>
            <a:schemeClr val="tx1"/>
          </a:solidFill>
          <a:latin typeface="Arial" panose="020B060402020209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Users/rongxuanzhou/Library/Containers/com.kingsoft.wpsoffice.mac/Data/tmp/picturecompress_20250320165741/output_1.pngoutput_1"/>
          <p:cNvPicPr>
            <a:picLocks noChangeAspect="1"/>
          </p:cNvPicPr>
          <p:nvPr/>
        </p:nvPicPr>
        <p:blipFill>
          <a:blip r:embed="rId1">
            <a:alphaModFix amt="50000"/>
          </a:blip>
          <a:srcRect l="22089" t="35284" r="24367" b="12864"/>
          <a:stretch>
            <a:fillRect/>
          </a:stretch>
        </p:blipFill>
        <p:spPr>
          <a:xfrm>
            <a:off x="0" y="0"/>
            <a:ext cx="9144635" cy="5143500"/>
          </a:xfrm>
          <a:prstGeom prst="rect">
            <a:avLst/>
          </a:prstGeom>
        </p:spPr>
      </p:pic>
      <p:sp>
        <p:nvSpPr>
          <p:cNvPr id="346" name="Google Shape;346;p42"/>
          <p:cNvSpPr txBox="1">
            <a:spLocks noGrp="1"/>
          </p:cNvSpPr>
          <p:nvPr>
            <p:ph type="title"/>
          </p:nvPr>
        </p:nvSpPr>
        <p:spPr>
          <a:xfrm>
            <a:off x="208280" y="1470025"/>
            <a:ext cx="8726805" cy="13474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cs typeface="+mj-lt"/>
              </a:rPr>
              <a:t>Scene Classification and Visualization Tools Design </a:t>
            </a:r>
            <a:br>
              <a:rPr lang="en-US" altLang="zh-CN" sz="2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cs typeface="+mj-lt"/>
              </a:rPr>
            </a:br>
            <a:r>
              <a:rPr lang="en-US" altLang="zh-CN" sz="2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cs typeface="+mj-lt"/>
              </a:rPr>
              <a:t>Based on Waymo Dataset</a:t>
            </a:r>
            <a:br>
              <a:rPr lang="en-GB" sz="2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cs typeface="+mj-lt"/>
              </a:rPr>
            </a:br>
            <a:br>
              <a:rPr lang="en-GB" sz="2400">
                <a:solidFill>
                  <a:schemeClr val="tx1"/>
                </a:solidFill>
                <a:cs typeface="+mj-lt"/>
              </a:rPr>
            </a:br>
            <a:endParaRPr lang="en-GB" sz="1200">
              <a:solidFill>
                <a:schemeClr val="tx1"/>
              </a:solidFill>
              <a:cs typeface="+mj-lt"/>
            </a:endParaRPr>
          </a:p>
        </p:txBody>
      </p:sp>
      <p:sp>
        <p:nvSpPr>
          <p:cNvPr id="347" name="Google Shape;347;p42"/>
          <p:cNvSpPr txBox="1">
            <a:spLocks noGrp="1"/>
          </p:cNvSpPr>
          <p:nvPr>
            <p:ph type="subTitle" idx="1"/>
          </p:nvPr>
        </p:nvSpPr>
        <p:spPr>
          <a:xfrm>
            <a:off x="2050950" y="3295282"/>
            <a:ext cx="5041398" cy="233580"/>
          </a:xfrm>
          <a:prstGeom prst="rect">
            <a:avLst/>
          </a:prstGeom>
        </p:spPr>
        <p:txBody>
          <a:bodyPr spcFirstLastPara="1" wrap="square" lIns="13715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-GB" sz="1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Presented By:</a:t>
            </a:r>
            <a:r>
              <a:rPr lang="en-US" altLang="en-GB" sz="1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 </a:t>
            </a:r>
            <a:r>
              <a:rPr lang="en-US" altLang="en-GB" sz="1400" err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Jingjie</a:t>
            </a:r>
            <a:r>
              <a:rPr lang="en-US" altLang="en-GB" sz="1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 Qian, Malia Howe, </a:t>
            </a:r>
            <a:r>
              <a:rPr lang="en-US" altLang="en-GB" sz="1400" err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Rongxuan</a:t>
            </a:r>
            <a:r>
              <a:rPr lang="en-US" altLang="en-GB" sz="1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 Zhou</a:t>
            </a:r>
            <a:endParaRPr lang="en-US" altLang="en-GB" sz="14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cs typeface="Arial" panose="020B060402020209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</a:t>
            </a:r>
            <a:r>
              <a:rPr lang="en-US" altLang="en-GB" sz="2400"/>
              <a:t>4</a:t>
            </a:r>
            <a:endParaRPr lang="en-US" altLang="en-GB"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1015365" y="0"/>
            <a:ext cx="711327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Expected Outcomes</a:t>
            </a:r>
            <a:endParaRPr lang="en-US" altLang="en-GB" sz="60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-17" y="68406"/>
            <a:ext cx="88050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sym typeface="+mn-ea"/>
              </a:rPr>
              <a:t>Expected Outcomes</a:t>
            </a:r>
            <a:endParaRPr lang="en-US" altLang="en-GB" sz="24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635" y="567690"/>
            <a:ext cx="9144635" cy="360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20040" y="760730"/>
            <a:ext cx="8305165" cy="3938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Enhanced Scene Classification System:</a:t>
            </a:r>
            <a:r>
              <a:rPr lang="en-US" altLang="zh-CN"/>
              <a:t> A comprehensive framework that accurately classifies driving environments (urban/rural, weather conditions) using multi-modal data from cameras and LiDAR.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Interactive Visualization Platform: </a:t>
            </a:r>
            <a:r>
              <a:rPr lang="en-US" altLang="zh-CN"/>
              <a:t>A robust toolset built on Foxglove Studio that enables researchers and developers to dynamically explore and analyze autonomous driving scenarios.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Temporal Analysis Framework: </a:t>
            </a:r>
            <a:r>
              <a:rPr lang="en-US" altLang="zh-CN"/>
              <a:t>Tools that track and visualize how scene characteristics evolve over time within driving sequences, providing insights into dynamic environments.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Critical Scenario Identification:</a:t>
            </a:r>
            <a:r>
              <a:rPr lang="en-US" altLang="zh-CN"/>
              <a:t> Automated systems that identify and highlight potentially challenging driving scenarios for autonomous vehicles.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Integrated Multi-modal Visualization:</a:t>
            </a:r>
            <a:r>
              <a:rPr lang="en-US" altLang="zh-CN"/>
              <a:t> A unified interface combining camera imagery, LiDAR point clouds, and semantic segmentation with classification overlays.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Accessible Dataset Utility:</a:t>
            </a:r>
            <a:r>
              <a:rPr lang="en-US" altLang="zh-CN"/>
              <a:t> Tools that make the rich Waymo dataset more accessible and useful for the broader autonomous driving research community.</a:t>
            </a:r>
            <a:endParaRPr lang="en-US" altLang="zh-CN"/>
          </a:p>
          <a:p>
            <a:pPr marL="285750" indent="-285750" eaLnBrk="1" fontAlgn="auto" latinLnBrk="0" hangingPunct="1">
              <a:lnSpc>
                <a:spcPts val="2000"/>
              </a:lnSpc>
              <a:buFont typeface="Arial" panose="020B0604020202090204" pitchFamily="34" charset="0"/>
              <a:buChar char="•"/>
            </a:pPr>
            <a:r>
              <a:rPr lang="en-US" altLang="zh-CN">
                <a:solidFill>
                  <a:srgbClr val="FF0000"/>
                </a:solidFill>
              </a:rPr>
              <a:t>3D Scene Reconstruction: </a:t>
            </a:r>
            <a:r>
              <a:rPr lang="en-US" altLang="zh-CN"/>
              <a:t>Accurate three-dimensional reconstructions of driving environments using Block-NeRF and other advanced visualization techniques.</a:t>
            </a:r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</a:t>
            </a:r>
            <a:r>
              <a:rPr lang="en-US" altLang="en-GB" sz="2400"/>
              <a:t>5</a:t>
            </a:r>
            <a:endParaRPr lang="en-US" altLang="en-GB"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1359300" y="0"/>
            <a:ext cx="64254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Timeline</a:t>
            </a:r>
            <a:endParaRPr lang="en-US" altLang="en-GB" sz="60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</a:t>
            </a:r>
            <a:r>
              <a:rPr lang="en-US" altLang="en-GB" sz="2400"/>
              <a:t>6</a:t>
            </a:r>
            <a:endParaRPr lang="en-US" altLang="en-GB"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1359300" y="0"/>
            <a:ext cx="64254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>
                <a:solidFill>
                  <a:schemeClr val="tx1"/>
                </a:solidFill>
              </a:rPr>
              <a:t>References</a:t>
            </a:r>
            <a:endParaRPr lang="en-US" altLang="en-GB" sz="6000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  <p:sp>
        <p:nvSpPr>
          <p:cNvPr id="385" name="Google Shape;385;p43"/>
          <p:cNvSpPr txBox="1">
            <a:spLocks noGrp="1"/>
          </p:cNvSpPr>
          <p:nvPr>
            <p:ph type="title"/>
          </p:nvPr>
        </p:nvSpPr>
        <p:spPr>
          <a:xfrm>
            <a:off x="1102995" y="1685925"/>
            <a:ext cx="1899285" cy="12820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Contents</a:t>
            </a:r>
            <a:endParaRPr lang="en-GB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388" name="Google Shape;388;p43"/>
          <p:cNvSpPr txBox="1">
            <a:spLocks noGrp="1"/>
          </p:cNvSpPr>
          <p:nvPr>
            <p:ph type="subTitle" idx="2"/>
          </p:nvPr>
        </p:nvSpPr>
        <p:spPr>
          <a:xfrm>
            <a:off x="4651375" y="617855"/>
            <a:ext cx="4240530" cy="3908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/>
              <a:t>01. Problem Description</a:t>
            </a:r>
            <a:endParaRPr lang="en-GB"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altLang="en-GB" sz="2000"/>
              <a:t>02. Motivation</a:t>
            </a:r>
            <a:endParaRPr lang="en-GB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lang="en-GB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altLang="en-GB" sz="2000"/>
              <a:t>03. </a:t>
            </a:r>
            <a:r>
              <a:rPr lang="en-US" altLang="zh-CN" sz="2000"/>
              <a:t>Proposed Technical Approach</a:t>
            </a:r>
            <a:endParaRPr lang="en-US" altLang="zh-CN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lang="en-US" altLang="zh-CN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altLang="en-GB" sz="2000"/>
              <a:t>04. </a:t>
            </a:r>
            <a:r>
              <a:rPr lang="en-US" altLang="zh-CN" sz="2000"/>
              <a:t>Expected Outcomes</a:t>
            </a:r>
            <a:endParaRPr lang="en-US" altLang="zh-CN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lang="en-US" altLang="zh-CN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altLang="en-GB" sz="2000"/>
              <a:t>05. Timeline</a:t>
            </a:r>
            <a:endParaRPr lang="en-GB" sz="200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lang="en-GB" sz="2000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-US" altLang="en-GB" sz="2000"/>
              <a:t>06. </a:t>
            </a:r>
            <a:r>
              <a:rPr lang="en-US" altLang="en-GB" sz="2000"/>
              <a:t>References</a:t>
            </a:r>
            <a:endParaRPr lang="en-US" altLang="en-GB"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01</a:t>
            </a:r>
            <a:endParaRPr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814070" y="740410"/>
            <a:ext cx="7515860" cy="36620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Problem Description</a:t>
            </a:r>
            <a:endParaRPr lang="en-US" altLang="en-GB" sz="60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685165" y="0"/>
            <a:ext cx="7538720" cy="51441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-17" y="68406"/>
            <a:ext cx="88050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  <a:scene3d>
              <a:camera prst="orthographicFront"/>
              <a:lightRig rig="threePt" dir="t"/>
            </a:scene3d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Problem Description</a:t>
            </a:r>
            <a:endParaRPr lang="en-US" altLang="en-GB" sz="24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-635" y="567690"/>
            <a:ext cx="9144635" cy="360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20040" y="1279525"/>
            <a:ext cx="830516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/>
              <a:t>Autonomous driving systems require accurate scene understanding to ensure safety and performance.</a:t>
            </a: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/>
              <a:t>Existing datasets, such as Waymo's, provide rich sensor data (camera images, LiDAR point clouds) but lack intuitive, interactive tools for effective scene classification and visualization.</a:t>
            </a: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/>
              <a:t>Current visualization methods are often static or limited in interactivity, hindering comprehensive analysis and real-time insights</a:t>
            </a:r>
            <a:r>
              <a:rPr lang="en-US" altLang="zh-CN"/>
              <a:t>.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</a:t>
            </a:r>
            <a:r>
              <a:rPr lang="en-US" altLang="en-GB" sz="2400"/>
              <a:t>2</a:t>
            </a:r>
            <a:endParaRPr lang="en-US" altLang="en-GB"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1359300" y="0"/>
            <a:ext cx="64254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Motivation</a:t>
            </a:r>
            <a:endParaRPr lang="en-US" altLang="en-GB" sz="60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-17" y="68406"/>
            <a:ext cx="88050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Motivation- </a:t>
            </a:r>
            <a:r>
              <a:rPr lang="en-US" altLang="zh-CN" sz="2400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sym typeface="+mn-ea"/>
              </a:rPr>
              <a:t>Why Solve This Problem?</a:t>
            </a:r>
            <a:endParaRPr lang="en-US" altLang="zh-CN" sz="2400" dirty="0">
              <a:ln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635" y="567690"/>
            <a:ext cx="9144635" cy="360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28295" y="1171575"/>
            <a:ext cx="8476615" cy="2799715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600">
                <a:solidFill>
                  <a:srgbClr val="FF0000"/>
                </a:solidFill>
              </a:rPr>
              <a:t>Enhance Autonomous Driving:</a:t>
            </a:r>
            <a:r>
              <a:rPr lang="en-US" altLang="zh-CN" sz="1600"/>
              <a:t> Accurate scene classification directly improves decision-making capabilities of autonomous vehicles, enhancing safety and reliability.</a:t>
            </a:r>
            <a:endParaRPr lang="en-US" altLang="zh-CN" sz="1600"/>
          </a:p>
          <a:p>
            <a:pPr marL="285750" indent="-285750">
              <a:buFont typeface="Arial" panose="020B0604020202090204"/>
              <a:buChar char="•"/>
            </a:pPr>
            <a:endParaRPr lang="en-US" altLang="zh-CN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600">
                <a:solidFill>
                  <a:srgbClr val="FF0000"/>
                </a:solidFill>
              </a:rPr>
              <a:t>Support Urban Planning &amp; Research: </a:t>
            </a:r>
            <a:r>
              <a:rPr lang="en-US" altLang="zh-CN" sz="1600"/>
              <a:t>Effective visualization tools aid urban planners and researchers in analyzing traffic patterns, infrastructure needs, and safety measures.</a:t>
            </a:r>
            <a:endParaRPr lang="en-US" altLang="zh-CN" sz="1600"/>
          </a:p>
          <a:p>
            <a:pPr marL="285750" indent="-285750">
              <a:buFont typeface="Arial" panose="020B0604020202090204"/>
              <a:buChar char="•"/>
            </a:pPr>
            <a:endParaRPr lang="en-US" altLang="zh-CN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600">
                <a:solidFill>
                  <a:srgbClr val="FF0000"/>
                </a:solidFill>
              </a:rPr>
              <a:t>Leverage Rich Data: </a:t>
            </a:r>
            <a:r>
              <a:rPr lang="en-US" altLang="zh-CN" sz="1600"/>
              <a:t>The Waymo dataset is extensive and diverse—ideal for developing advanced visualization techniques that can generalize across various driving conditions.</a:t>
            </a:r>
            <a:endParaRPr lang="en-US" altLang="zh-CN" sz="1600"/>
          </a:p>
          <a:p>
            <a:pPr marL="285750" indent="-285750">
              <a:buFont typeface="Arial" panose="020B0604020202090204"/>
              <a:buChar char="•"/>
            </a:pPr>
            <a:endParaRPr lang="en-US" altLang="zh-CN" sz="16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600">
                <a:solidFill>
                  <a:srgbClr val="FF0000"/>
                </a:solidFill>
              </a:rPr>
              <a:t>Innovation Potential: </a:t>
            </a:r>
            <a:r>
              <a:rPr lang="en-US" altLang="zh-CN" sz="1600"/>
              <a:t>Opportunity to introduce innovative machine learning methods for extracting scene features and visualizing critical driving scenarios interactively.</a:t>
            </a:r>
            <a:endParaRPr lang="en-US" altLang="zh-CN"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4"/>
          <p:cNvSpPr txBox="1">
            <a:spLocks noGrp="1"/>
          </p:cNvSpPr>
          <p:nvPr>
            <p:ph type="body" idx="1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sz="2400"/>
              <a:t>0</a:t>
            </a:r>
            <a:r>
              <a:rPr lang="en-US" altLang="en-GB" sz="2400"/>
              <a:t>3</a:t>
            </a:r>
            <a:endParaRPr lang="en-US" altLang="en-GB" sz="2400"/>
          </a:p>
        </p:txBody>
      </p:sp>
      <p:sp>
        <p:nvSpPr>
          <p:cNvPr id="394" name="Google Shape;394;p44"/>
          <p:cNvSpPr txBox="1">
            <a:spLocks noGrp="1"/>
          </p:cNvSpPr>
          <p:nvPr>
            <p:ph type="title"/>
          </p:nvPr>
        </p:nvSpPr>
        <p:spPr>
          <a:xfrm>
            <a:off x="417830" y="0"/>
            <a:ext cx="827659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sym typeface="+mn-ea"/>
              </a:rPr>
              <a:t>Proposed Technical Approach</a:t>
            </a:r>
            <a:endParaRPr lang="en-US" altLang="zh-CN" sz="60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>
            <a:off x="0" y="0"/>
            <a:ext cx="9142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-17" y="68406"/>
            <a:ext cx="88050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sym typeface="+mn-ea"/>
              </a:rPr>
              <a:t>Proposed Technical Approach</a:t>
            </a:r>
            <a:endParaRPr lang="en-US" altLang="zh-CN" sz="24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635" y="567690"/>
            <a:ext cx="9144635" cy="3600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20040" y="1279525"/>
            <a:ext cx="8305165" cy="3276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>
                <a:solidFill>
                  <a:srgbClr val="FF0000"/>
                </a:solidFill>
              </a:rPr>
              <a:t>Data preparation</a:t>
            </a:r>
            <a:r>
              <a:rPr lang="en-US" altLang="zh-CN" sz="1800"/>
              <a:t> using the </a:t>
            </a:r>
            <a:r>
              <a:rPr lang="en-US" altLang="zh-CN" sz="1800" b="1">
                <a:latin typeface="Arial Bold" panose="020B0604020202090204" charset="0"/>
                <a:cs typeface="Arial Bold" panose="020B0604020202090204" charset="0"/>
              </a:rPr>
              <a:t>Waymo Open Dataset</a:t>
            </a:r>
            <a:r>
              <a:rPr lang="en-US" altLang="zh-CN" sz="1800"/>
              <a:t> (camera images, LiDAR data).</a:t>
            </a: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>
                <a:solidFill>
                  <a:srgbClr val="FF0000"/>
                </a:solidFill>
              </a:rPr>
              <a:t>Scene classification</a:t>
            </a:r>
            <a:r>
              <a:rPr lang="en-US" altLang="zh-CN" sz="1800"/>
              <a:t> leveraging </a:t>
            </a:r>
            <a:r>
              <a:rPr lang="en-US" altLang="zh-CN" sz="1800" b="1">
                <a:latin typeface="Arial Bold" panose="020B0604020202090204" charset="0"/>
                <a:cs typeface="Arial Bold" panose="020B0604020202090204" charset="0"/>
              </a:rPr>
              <a:t>Python libraries</a:t>
            </a:r>
            <a:r>
              <a:rPr lang="en-US" altLang="zh-CN" sz="1800"/>
              <a:t> (Pandas, Matplotlib) and </a:t>
            </a:r>
            <a:r>
              <a:rPr lang="en-US" altLang="zh-CN" sz="1800" b="1">
                <a:latin typeface="Arial Bold" panose="020B0604020202090204" charset="0"/>
                <a:cs typeface="Arial Bold" panose="020B0604020202090204" charset="0"/>
              </a:rPr>
              <a:t>machine learning models</a:t>
            </a:r>
            <a:r>
              <a:rPr lang="en-US" altLang="zh-CN" sz="1800"/>
              <a:t>.</a:t>
            </a: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180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1800">
                <a:solidFill>
                  <a:srgbClr val="FF0000"/>
                </a:solidFill>
              </a:rPr>
              <a:t>Interactive visualization development</a:t>
            </a:r>
            <a:r>
              <a:rPr lang="en-US" altLang="zh-CN" sz="1800"/>
              <a:t> using </a:t>
            </a:r>
            <a:r>
              <a:rPr lang="en-US" altLang="zh-CN" sz="1800" b="1">
                <a:latin typeface="Arial Bold" panose="020B0604020202090204" charset="0"/>
                <a:cs typeface="Arial Bold" panose="020B0604020202090204" charset="0"/>
              </a:rPr>
              <a:t>Foxglove Studio</a:t>
            </a:r>
            <a:r>
              <a:rPr lang="en-US" altLang="zh-CN" sz="1800"/>
              <a:t>:</a:t>
            </a:r>
            <a:endParaRPr lang="en-US" altLang="zh-CN" sz="1800"/>
          </a:p>
          <a:p>
            <a:pPr marL="0" indent="0" eaLnBrk="1" fontAlgn="auto" latinLnBrk="0" hangingPunct="1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800"/>
              <a:t>       - Custom panels for scene classification results.</a:t>
            </a:r>
            <a:endParaRPr lang="en-US" altLang="zh-CN" sz="1800"/>
          </a:p>
          <a:p>
            <a:pPr marL="0" indent="0" eaLnBrk="1" fontAlgn="auto" latinLnBrk="0" hangingPunct="1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800"/>
              <a:t>       - Statistical visualizations (heatmaps, bar charts).</a:t>
            </a:r>
            <a:endParaRPr lang="en-US" altLang="zh-CN" sz="1800"/>
          </a:p>
          <a:p>
            <a:pPr marL="0" indent="0" eaLnBrk="1" fontAlgn="auto" latinLnBrk="0" hangingPunct="1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1800"/>
              <a:t>       - Advanced 3D point cloud visualizations.</a:t>
            </a:r>
            <a:endParaRPr lang="en-US" altLang="zh-CN"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ma:contentTypeVersion="4" ma:contentTypeName="Document" ct:_="" ma:_="" ma:versionID="c22cf5044ed78ed27a3fb963d7192501" ma:contentTypeScope="" ma:contentTypeDescription="Create a new document." ma:contentTypeID="0x01010040D3F906357D8C40A05F0176F2270F0D">
  <xsd:schema xmlns:xs="http://www.w3.org/2001/XMLSchema" xmlns:p="http://schemas.microsoft.com/office/2006/metadata/properties" xmlns:ns2="63eb6b07-5573-4e96-bcc6-0734833d05d4" xmlns:xsd="http://www.w3.org/2001/XMLSchema" ns2:_="" ma:fieldsID="cc7140f25bdb8eaeec95acdefade9ca2" ma:root="true" targetNamespace="http://schemas.microsoft.com/office/2006/metadata/properties">
    <xsd:import namespace="63eb6b07-5573-4e96-bcc6-0734833d05d4"/>
    <xsd:element name="properties">
      <xsd:complexType>
        <xsd:sequence>
          <xsd:element name="documentManagement">
            <xsd:complexType>
              <xsd:all>
                <xsd:element minOccurs="0" ref="ns2:MediaServiceMetadata"/>
                <xsd:element minOccurs="0" ref="ns2:MediaServiceFastMetadata"/>
                <xsd:element minOccurs="0" ref="ns2:MediaServiceSearchProperties"/>
                <xsd:element minOccurs="0" ref="ns2:MediaServiceObjectDetectorVersions"/>
              </xsd:all>
            </xsd:complexType>
          </xsd:element>
        </xsd:sequence>
      </xsd:complexType>
    </xsd:element>
  </xsd:schema>
  <xsd:schema xmlns:dms="http://schemas.microsoft.com/office/2006/documentManagement/types" xmlns:xs="http://www.w3.org/2001/XMLSchema" xmlns:xsd="http://www.w3.org/2001/XMLSchema" xmlns:pc="http://schemas.microsoft.com/office/infopath/2007/PartnerControls" elementFormDefault="qualified" targetNamespace="63eb6b07-5573-4e96-bcc6-0734833d05d4">
    <xsd:import namespace="http://schemas.microsoft.com/office/2006/documentManagement/types"/>
    <xsd:import namespace="http://schemas.microsoft.com/office/infopath/2007/PartnerControls"/>
    <xsd:element name="MediaServiceMetadata" ma:displayName="MediaServiceMetadata" ma:readOnly="true" ma:internalName="MediaServiceMetadata" ma:hidden="true" nillable="true" ma:index="8">
      <xsd:simpleType>
        <xsd:restriction base="dms:Note"/>
      </xsd:simpleType>
    </xsd:element>
    <xsd:element name="MediaServiceFastMetadata" ma:displayName="MediaServiceFastMetadata" ma:readOnly="true" ma:internalName="MediaServiceFastMetadata" ma:hidden="true" nillable="true" ma:index="9">
      <xsd:simpleType>
        <xsd:restriction base="dms:Note"/>
      </xsd:simpleType>
    </xsd:element>
    <xsd:element name="MediaServiceSearchProperties" ma:displayName="MediaServiceSearchProperties" ma:readOnly="true" ma:internalName="MediaServiceSearchProperties" ma:hidden="true" nillable="true" ma:index="10">
      <xsd:simpleType>
        <xsd:restriction base="dms:Note"/>
      </xsd:simpleType>
    </xsd:element>
    <xsd:element name="MediaServiceObjectDetectorVersions" ma:displayName="MediaServiceObjectDetectorVersions" ma:readOnly="true" ma:internalName="MediaServiceObjectDetectorVersions" ma:hidden="true" nillable="true" ma:indexed="true" ma:index="11">
      <xsd:simpleType>
        <xsd:restriction base="dms:Text"/>
      </xsd:simpleType>
    </xsd:element>
  </xsd:schema>
  <xsd:schema xmlns:xsi="http://www.w3.org/2001/XMLSchema-instance" xmlns="http://schemas.openxmlformats.org/package/2006/metadata/core-properties" xmlns:dcterms="http://purl.org/dc/terms/" xmlns:xsd="http://www.w3.org/2001/XMLSchema" xmlns:odoc="http://schemas.microsoft.com/internal/obd" xmlns:dc="http://purl.org/dc/elements/1.1/" elementFormDefault="qualified" attributeFormDefault="unqualified" blockDefault="#all" targetNamespace="http://schemas.openxmlformats.org/package/2006/metadata/core-properties">
    <xsd:import schemaLocation="http://dublincore.org/schemas/xmls/qdc/2003/04/02/dc.xsd" namespace="http://purl.org/dc/elements/1.1/"/>
    <xsd:import schemaLocation="http://dublincore.org/schemas/xmls/qdc/2003/04/02/dcterms.xsd" namespace="http://purl.org/dc/terms/"/>
    <xsd:element name="coreProperties" type="CT_coreProperties"/>
    <xsd:complexType name="CT_coreProperties">
      <xsd:all>
        <xsd:element minOccurs="0" ref="dc:creator" maxOccurs="1"/>
        <xsd:element minOccurs="0" ref="dcterms:created" maxOccurs="1"/>
        <xsd:element minOccurs="0" ref="dc:identifier" maxOccurs="1"/>
        <xsd:element minOccurs="0" name="contentType" ma:displayName="Content Type" type="xsd:string" maxOccurs="1" ma:index="0"/>
        <xsd:element minOccurs="0" ma:displayName="Title" ref="dc:title" maxOccurs="1" ma:index="4"/>
        <xsd:element minOccurs="0" ref="dc:subject" maxOccurs="1"/>
        <xsd:element minOccurs="0" ref="dc:description" maxOccurs="1"/>
        <xsd:element minOccurs="0" name="keywords" type="xsd:string" maxOccurs="1"/>
        <xsd:element minOccurs="0" ref="dc:language" maxOccurs="1"/>
        <xsd:element minOccurs="0" name="category" type="xsd:string" maxOccurs="1"/>
        <xsd:element minOccurs="0" name="version" type="xsd:string" maxOccurs="1"/>
        <xsd:element minOccurs="0" name="revision" type="xsd:string" maxOccurs="1">
          <xsd:annotation>
            <xsd:documentation>
                        This value indicates the number of saves or revisions. The application is responsible for updating this value after each revision.
                    </xsd:documentation>
          </xsd:annotation>
        </xsd:element>
        <xsd:element minOccurs="0" name="lastModifiedBy" type="xsd:string" maxOccurs="1"/>
        <xsd:element minOccurs="0" ref="dcterms:modified" maxOccurs="1"/>
        <xsd:element minOccurs="0" name="contentStatus" type="xsd:string" maxOccurs="1"/>
      </xsd:all>
    </xsd:complexType>
  </xsd:schema>
  <xs:schema xmlns:xs="http://www.w3.org/2001/XMLSchema" xmlns:pc="http://schemas.microsoft.com/office/infopath/2007/PartnerControls" elementFormDefault="qualified" attributeFormDefault="unqualified" targetNamespace="http://schemas.microsoft.com/office/infopath/2007/PartnerControls">
    <xs:element name="Person">
      <xs:complexType>
        <xs:sequence>
          <xs:element minOccurs="0" ref="pc:DisplayName"/>
          <xs:element minOccurs="0" ref="pc:AccountId"/>
          <xs:element minOccurs="0" ref="pc:AccountType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minOccurs="0" ref="pc:BDCEntity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minOccurs="0" ref="pc:EntityDisplayName"/>
          <xs:element minOccurs="0" ref="pc:EntityInstanceReference"/>
          <xs:element minOccurs="0" ref="pc:EntityId1"/>
          <xs:element minOccurs="0" ref="pc:EntityId2"/>
          <xs:element minOccurs="0" ref="pc:EntityId3"/>
          <xs:element minOccurs="0" ref="pc:EntityId4"/>
          <xs:element minOccurs="0" ref="pc:EntityId5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minOccurs="0" ref="pc:TermInfo" maxOccurs="unbounded"/>
        </xs:sequence>
      </xs:complexType>
    </xs:element>
    <xs:element name="TermInfo">
      <xs:complexType>
        <xs:sequence>
          <xs:element minOccurs="0" ref="pc:TermName"/>
          <xs:element minOccurs="0" ref="pc:TermId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xsi="http://www.w3.org/2001/XMLSchema-instance" xmlns:p="http://schemas.microsoft.com/office/2006/metadata/properties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A67062-9560-424B-9DE9-3E73F0E3F442}">
  <ds:schemaRefs/>
</ds:datastoreItem>
</file>

<file path=customXml/itemProps2.xml><?xml version="1.0" encoding="utf-8"?>
<ds:datastoreItem xmlns:ds="http://schemas.openxmlformats.org/officeDocument/2006/customXml" ds:itemID="{9B9C6D46-B4CD-4CC9-A8C4-22F7306D0207}">
  <ds:schemaRefs/>
</ds:datastoreItem>
</file>

<file path=customXml/itemProps3.xml><?xml version="1.0" encoding="utf-8"?>
<ds:datastoreItem xmlns:ds="http://schemas.openxmlformats.org/officeDocument/2006/customXml" ds:itemID="{CC2D2157-56D2-41E1-8B4D-902304A62FD5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3098</Words>
  <Application>WPS 文字</Application>
  <PresentationFormat>On-screen Show (16:9)</PresentationFormat>
  <Paragraphs>83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宋体</vt:lpstr>
      <vt:lpstr>Wingdings</vt:lpstr>
      <vt:lpstr>Arial</vt:lpstr>
      <vt:lpstr>微软雅黑</vt:lpstr>
      <vt:lpstr>汉仪旗黑</vt:lpstr>
      <vt:lpstr>宋体</vt:lpstr>
      <vt:lpstr>Arial Unicode MS</vt:lpstr>
      <vt:lpstr>汉仪书宋二KW</vt:lpstr>
      <vt:lpstr>Arial,Sans-Serif</vt:lpstr>
      <vt:lpstr>Arial,Sans-Serif</vt:lpstr>
      <vt:lpstr>Arial Bold</vt:lpstr>
      <vt:lpstr>Default Design</vt:lpstr>
      <vt:lpstr>NeRFInvertor: High Fidelity NeRF-GAN Inversion   for Single-shot Real Image Animation  </vt:lpstr>
      <vt:lpstr>Contents</vt:lpstr>
      <vt:lpstr>Motivations</vt:lpstr>
      <vt:lpstr>PowerPoint 演示文稿</vt:lpstr>
      <vt:lpstr>Image Animation</vt:lpstr>
      <vt:lpstr>Data Used</vt:lpstr>
      <vt:lpstr>Image Animation</vt:lpstr>
      <vt:lpstr>Key Insights</vt:lpstr>
      <vt:lpstr>Problem Description</vt:lpstr>
      <vt:lpstr>Visualizations</vt:lpstr>
      <vt:lpstr>Problem Description</vt:lpstr>
      <vt:lpstr>What We Learned</vt:lpstr>
      <vt:lpstr>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NeRFInvertor: High Fidelity NeRF-GAN Inversion for Single-shot Real Image Animation</dc:title>
  <dc:creator/>
  <cp:lastModifiedBy>小书虫啦啦啦</cp:lastModifiedBy>
  <cp:revision>329</cp:revision>
  <dcterms:created xsi:type="dcterms:W3CDTF">2025-03-20T22:11:10Z</dcterms:created>
  <dcterms:modified xsi:type="dcterms:W3CDTF">2025-03-20T22:11:10Z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2052-7.2.2.8955</vt:lpwstr>
  </property>
  <property fmtid="{D5CDD505-2E9C-101B-9397-08002B2CF9AE}" pid="4" name="ContentTypeId">
    <vt:lpwstr>0x01010040D3F906357D8C40A05F0176F2270F0D</vt:lpwstr>
  </property>
</Properties>
</file>